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1pPr>
    <a:lvl2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2pPr>
    <a:lvl3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3pPr>
    <a:lvl4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4pPr>
    <a:lvl5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5pPr>
    <a:lvl6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6pPr>
    <a:lvl7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7pPr>
    <a:lvl8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8pPr>
    <a:lvl9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Let me tell you my first bottom line. When—if—20 years from now, you find yourself thinking or mentioning that you took Brad DeLong’s U.C. Berkeley course on 20th Century Economic History, I want you to think: He said that he thinks that it is more likely than not that the Long 20th Century 1870-2016 will be seen for centuries or millennia into the future as the watershed in human experience—analogous to the century of the invention of agriculture, or the discovery of fire. </a:t>
            </a:r>
          </a:p>
          <a:p>
            <a:pPr/>
          </a:p>
          <a:p>
            <a:pPr/>
            <a:r>
              <a:t>He said that humanity is unlikely to see as transformative—for good and for ill, but mostly for good, so far at least, I think—a century again, at least not until some future era that he could not imagine. </a:t>
            </a:r>
          </a:p>
          <a:p>
            <a:pPr/>
          </a:p>
          <a:p>
            <a:pPr/>
            <a:r>
              <a:t>He said that the key is that humanity managed to start inventing and applying technology—better ways of manipulating nature and of organizing people—so that our collective power per capita to produce useful commodities began to double every generation. He said that such a pace of inprovement was more than four times that of any previous century; at least twelve times that of any pre-Industrial Revolution era; and fifty times that of the long agrarian age between ten millennia and two and a half centuries ago. And he said that the use of humanity’s growing technological power shifted, after a brief but significant population explosion to our current numbers of near ten billion, from allowing more of us to live on the globe in poverty without starving to death to enabling rapid if ill-distributed growth in real incomes.</a:t>
            </a:r>
          </a:p>
          <a:p>
            <a:pPr/>
          </a:p>
          <a:p>
            <a:pPr/>
            <a:r>
              <a:t>Then I hope you will think: And he said that there were ten aspects and ramifications of the watershed that was the Long 20th Century 1870-2016. What were they? And I hope you will be able to pull some of them up.</a:t>
            </a:r>
          </a:p>
          <a:p>
            <a:pPr/>
          </a:p>
          <a:p>
            <a:pPr/>
            <a:r>
              <a:t>You won’t remember all ten—although I very much hope you will remember a bunch of them, and if someone tells them back to you you will think “oh yeah…”.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5" y="312538"/>
            <a:ext cx="7804549" cy="1518048"/>
          </a:xfrm>
          <a:prstGeom prst="rect">
            <a:avLst/>
          </a:prstGeom>
        </p:spPr>
        <p:txBody>
          <a:bodyPr lIns="35717" tIns="35717" rIns="35717" bIns="35717"/>
          <a:lstStyle>
            <a:lvl1pPr defTabSz="410764">
              <a:defRPr sz="5600">
                <a:solidFill>
                  <a:srgbClr val="000080"/>
                </a:solidFill>
                <a:uFillTx/>
              </a:defRPr>
            </a:lvl1pPr>
          </a:lstStyle>
          <a:p>
            <a:pPr/>
            <a:r>
              <a:t>Title Text</a:t>
            </a:r>
          </a:p>
        </p:txBody>
      </p:sp>
      <p:sp>
        <p:nvSpPr>
          <p:cNvPr id="89" name="Body Level One…"/>
          <p:cNvSpPr txBox="1"/>
          <p:nvPr>
            <p:ph type="body" idx="1"/>
          </p:nvPr>
        </p:nvSpPr>
        <p:spPr>
          <a:xfrm>
            <a:off x="669725" y="1830584"/>
            <a:ext cx="7804549" cy="4420198"/>
          </a:xfrm>
          <a:prstGeom prst="rect">
            <a:avLst/>
          </a:prstGeom>
        </p:spPr>
        <p:txBody>
          <a:bodyPr lIns="35717" tIns="35717" rIns="35717" bIns="35717"/>
          <a:lstStyle>
            <a:lvl1pPr defTabSz="410764">
              <a:defRPr>
                <a:latin typeface="Times New Roman"/>
                <a:ea typeface="Times New Roman"/>
                <a:cs typeface="Times New Roman"/>
                <a:sym typeface="Times New Roman"/>
              </a:defRPr>
            </a:lvl1pPr>
            <a:lvl2pPr marL="740832" indent="-296332" defTabSz="410764">
              <a:defRPr>
                <a:latin typeface="Times New Roman"/>
                <a:ea typeface="Times New Roman"/>
                <a:cs typeface="Times New Roman"/>
                <a:sym typeface="Times New Roman"/>
              </a:defRPr>
            </a:lvl2pPr>
            <a:lvl3pPr marL="1185332" indent="-296332" defTabSz="410764">
              <a:defRPr>
                <a:latin typeface="Times New Roman"/>
                <a:ea typeface="Times New Roman"/>
                <a:cs typeface="Times New Roman"/>
                <a:sym typeface="Times New Roman"/>
              </a:defRPr>
            </a:lvl3pPr>
            <a:lvl4pPr indent="-296332" defTabSz="410764">
              <a:defRPr>
                <a:latin typeface="Times New Roman"/>
                <a:ea typeface="Times New Roman"/>
                <a:cs typeface="Times New Roman"/>
                <a:sym typeface="Times New Roman"/>
              </a:defRPr>
            </a:lvl4pPr>
            <a:lvl5pPr defTabSz="410764">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7" y="1151929"/>
            <a:ext cx="7358066" cy="2321720"/>
          </a:xfrm>
          <a:prstGeom prst="rect">
            <a:avLst/>
          </a:prstGeom>
        </p:spPr>
        <p:txBody>
          <a:bodyPr lIns="35717" tIns="35717" rIns="35717" bIns="35717" anchor="b"/>
          <a:lstStyle>
            <a:lvl1pPr defTabSz="410764">
              <a:defRPr sz="5600">
                <a:solidFill>
                  <a:srgbClr val="000080"/>
                </a:solidFill>
                <a:uFillTx/>
              </a:defRPr>
            </a:lvl1pPr>
          </a:lstStyle>
          <a:p>
            <a:pPr/>
            <a:r>
              <a:t>Title Text</a:t>
            </a:r>
          </a:p>
        </p:txBody>
      </p:sp>
      <p:sp>
        <p:nvSpPr>
          <p:cNvPr id="98"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7" y="1151929"/>
            <a:ext cx="7358066" cy="2321720"/>
          </a:xfrm>
          <a:prstGeom prst="rect">
            <a:avLst/>
          </a:prstGeom>
        </p:spPr>
        <p:txBody>
          <a:bodyPr lIns="35717" tIns="35717" rIns="35717" bIns="35717" anchor="b"/>
          <a:lstStyle>
            <a:lvl1pPr defTabSz="410764">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7" y="3545085"/>
            <a:ext cx="7358066" cy="794745"/>
          </a:xfrm>
          <a:prstGeom prst="rect">
            <a:avLst/>
          </a:prstGeom>
        </p:spPr>
        <p:txBody>
          <a:bodyPr lIns="35717" tIns="35717" rIns="35717" bIns="35717" anchor="t"/>
          <a:lstStyle>
            <a:lvl1pPr marL="0" indent="0" algn="ctr" defTabSz="410764">
              <a:spcBef>
                <a:spcPts val="0"/>
              </a:spcBef>
              <a:buSzTx/>
              <a:buNone/>
              <a:defRPr sz="2600">
                <a:latin typeface="Helvetica Neue"/>
                <a:ea typeface="Helvetica Neue"/>
                <a:cs typeface="Helvetica Neue"/>
                <a:sym typeface="Helvetica Neue"/>
              </a:defRPr>
            </a:lvl1pPr>
            <a:lvl2pPr marL="0" indent="0" algn="ctr" defTabSz="410764">
              <a:spcBef>
                <a:spcPts val="0"/>
              </a:spcBef>
              <a:buSzTx/>
              <a:buNone/>
              <a:defRPr sz="2600">
                <a:latin typeface="Helvetica Neue"/>
                <a:ea typeface="Helvetica Neue"/>
                <a:cs typeface="Helvetica Neue"/>
                <a:sym typeface="Helvetica Neue"/>
              </a:defRPr>
            </a:lvl2pPr>
            <a:lvl3pPr marL="0" indent="0" algn="ctr" defTabSz="410764">
              <a:spcBef>
                <a:spcPts val="0"/>
              </a:spcBef>
              <a:buSzTx/>
              <a:buNone/>
              <a:defRPr sz="2600">
                <a:latin typeface="Helvetica Neue"/>
                <a:ea typeface="Helvetica Neue"/>
                <a:cs typeface="Helvetica Neue"/>
                <a:sym typeface="Helvetica Neue"/>
              </a:defRPr>
            </a:lvl3pPr>
            <a:lvl4pPr marL="0" indent="0" algn="ctr" defTabSz="410764">
              <a:spcBef>
                <a:spcPts val="0"/>
              </a:spcBef>
              <a:buSzTx/>
              <a:buNone/>
              <a:defRPr sz="2600">
                <a:latin typeface="Helvetica Neue"/>
                <a:ea typeface="Helvetica Neue"/>
                <a:cs typeface="Helvetica Neue"/>
                <a:sym typeface="Helvetica Neue"/>
              </a:defRPr>
            </a:lvl4pPr>
            <a:lvl5pPr marL="0" indent="0" algn="ctr" defTabSz="410764">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7" y="6536531"/>
            <a:ext cx="239483" cy="232484"/>
          </a:xfrm>
          <a:prstGeom prst="rect">
            <a:avLst/>
          </a:prstGeom>
        </p:spPr>
        <p:txBody>
          <a:bodyPr lIns="35717" tIns="35717" rIns="35717" bIns="35717"/>
          <a:lstStyle>
            <a:lvl1pPr defTabSz="410764">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5" y="312538"/>
            <a:ext cx="7804549" cy="1518048"/>
          </a:xfrm>
          <a:prstGeom prst="rect">
            <a:avLst/>
          </a:prstGeom>
        </p:spPr>
        <p:txBody>
          <a:bodyPr lIns="35717" tIns="35717" rIns="35717" bIns="35717"/>
          <a:lstStyle>
            <a:lvl1pPr defTabSz="410764">
              <a:lnSpc>
                <a:spcPts val="11600"/>
              </a:lnSpc>
              <a:defRPr>
                <a:uFillTx/>
              </a:defRPr>
            </a:lvl1pPr>
          </a:lstStyle>
          <a:p>
            <a:pPr/>
            <a:r>
              <a:t>Title Text</a:t>
            </a:r>
          </a:p>
        </p:txBody>
      </p:sp>
      <p:sp>
        <p:nvSpPr>
          <p:cNvPr id="116"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7"/>
            <a:ext cx="7804550" cy="1518050"/>
          </a:xfrm>
          <a:prstGeom prst="rect">
            <a:avLst/>
          </a:prstGeom>
        </p:spPr>
        <p:txBody>
          <a:bodyPr lIns="35716" tIns="35716" rIns="35716" bIns="35716"/>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7" cy="2321720"/>
          </a:xfrm>
          <a:prstGeom prst="rect">
            <a:avLst/>
          </a:prstGeom>
        </p:spPr>
        <p:txBody>
          <a:bodyPr lIns="35716" tIns="35716" rIns="35716" bIns="35716" anchor="b"/>
          <a:lstStyle>
            <a:lvl1pPr defTabSz="410763">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7" cy="794745"/>
          </a:xfrm>
          <a:prstGeom prst="rect">
            <a:avLst/>
          </a:prstGeom>
        </p:spPr>
        <p:txBody>
          <a:bodyPr lIns="35716" tIns="35716" rIns="35716" bIns="35716" anchor="t"/>
          <a:lstStyle>
            <a:lvl1pPr marL="0" indent="0" defTabSz="410763">
              <a:spcBef>
                <a:spcPts val="600"/>
              </a:spcBef>
              <a:buSzTx/>
              <a:buNone/>
              <a:defRPr>
                <a:latin typeface="Times New Roman"/>
                <a:ea typeface="Times New Roman"/>
                <a:cs typeface="Times New Roman"/>
                <a:sym typeface="Times New Roman"/>
              </a:defRPr>
            </a:lvl1pPr>
            <a:lvl2pPr marL="0" indent="0" defTabSz="410763">
              <a:spcBef>
                <a:spcPts val="600"/>
              </a:spcBef>
              <a:buSzTx/>
              <a:buNone/>
              <a:defRPr>
                <a:latin typeface="Times New Roman"/>
                <a:ea typeface="Times New Roman"/>
                <a:cs typeface="Times New Roman"/>
                <a:sym typeface="Times New Roman"/>
              </a:defRPr>
            </a:lvl2pPr>
            <a:lvl3pPr marL="0" indent="0" defTabSz="410763">
              <a:spcBef>
                <a:spcPts val="600"/>
              </a:spcBef>
              <a:buSzTx/>
              <a:buNone/>
              <a:defRPr>
                <a:latin typeface="Times New Roman"/>
                <a:ea typeface="Times New Roman"/>
                <a:cs typeface="Times New Roman"/>
                <a:sym typeface="Times New Roman"/>
              </a:defRPr>
            </a:lvl3pPr>
            <a:lvl4pPr marL="0" indent="0" defTabSz="410763">
              <a:spcBef>
                <a:spcPts val="600"/>
              </a:spcBef>
              <a:buSzTx/>
              <a:buNone/>
              <a:defRPr>
                <a:latin typeface="Times New Roman"/>
                <a:ea typeface="Times New Roman"/>
                <a:cs typeface="Times New Roman"/>
                <a:sym typeface="Times New Roman"/>
              </a:defRPr>
            </a:lvl4pPr>
            <a:lvl5pPr marL="0" indent="0" defTabSz="410763">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7"/>
            <a:ext cx="7804550" cy="1518050"/>
          </a:xfrm>
          <a:prstGeom prst="rect">
            <a:avLst/>
          </a:prstGeom>
        </p:spPr>
        <p:txBody>
          <a:bodyPr lIns="35716" tIns="35716" rIns="35716" bIns="35716"/>
          <a:lstStyle>
            <a:lvl1pPr defTabSz="410763">
              <a:defRPr>
                <a:solidFill>
                  <a:srgbClr val="000080"/>
                </a:solidFill>
                <a:uFillTx/>
              </a:defRPr>
            </a:lvl1pPr>
          </a:lstStyle>
          <a:p>
            <a:pPr/>
            <a:r>
              <a:t>Title Text</a:t>
            </a:r>
          </a:p>
        </p:txBody>
      </p:sp>
      <p:sp>
        <p:nvSpPr>
          <p:cNvPr id="53"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3"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3"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8" indent="-306158"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4" y="6248400"/>
            <a:ext cx="256537" cy="269237"/>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50" cy="1518050"/>
          </a:xfrm>
          <a:prstGeom prst="rect">
            <a:avLst/>
          </a:prstGeom>
        </p:spPr>
        <p:txBody>
          <a:bodyPr lIns="35716" tIns="35716" rIns="35716" bIns="35716"/>
          <a:lstStyle>
            <a:lvl1pPr defTabSz="410763">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3"/>
            <a:ext cx="7804550" cy="4420200"/>
          </a:xfrm>
          <a:prstGeom prst="rect">
            <a:avLst/>
          </a:prstGeom>
        </p:spPr>
        <p:txBody>
          <a:bodyPr lIns="35716" tIns="35716" rIns="35716" bIns="35716"/>
          <a:lstStyle>
            <a:lvl1pPr marL="271637" indent="-271637" defTabSz="410763">
              <a:defRPr sz="2200"/>
            </a:lvl1pPr>
            <a:lvl2pPr marL="716138" indent="-271638" defTabSz="410763">
              <a:defRPr sz="2200"/>
            </a:lvl2pPr>
            <a:lvl3pPr marL="1160637" indent="-271637" defTabSz="410763">
              <a:defRPr sz="2200"/>
            </a:lvl3pPr>
            <a:lvl4pPr marL="1605137" indent="-271637" defTabSz="410763">
              <a:defRPr sz="2200"/>
            </a:lvl4pPr>
            <a:lvl5pPr marL="2049638" indent="-271638" defTabSz="410763">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4" y="6505277"/>
            <a:ext cx="239481" cy="236535"/>
          </a:xfrm>
          <a:prstGeom prst="rect">
            <a:avLst/>
          </a:prstGeom>
        </p:spPr>
        <p:txBody>
          <a:bodyPr lIns="35716" tIns="35716" rIns="35716" bIns="35716"/>
          <a:lstStyle>
            <a:lvl1pPr defTabSz="410763">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50" cy="1518050"/>
          </a:xfrm>
          <a:prstGeom prst="rect">
            <a:avLst/>
          </a:prstGeom>
        </p:spPr>
        <p:txBody>
          <a:bodyPr lIns="35716" tIns="35716" rIns="35716" bIns="35716"/>
          <a:lstStyle>
            <a:lvl1pPr defTabSz="410763">
              <a:defRPr>
                <a:solidFill>
                  <a:srgbClr val="000080"/>
                </a:solidFill>
                <a:uFillTx/>
              </a:defRPr>
            </a:lvl1pPr>
          </a:lstStyle>
          <a:p>
            <a:pPr/>
            <a:r>
              <a:t>Title Text</a:t>
            </a:r>
          </a:p>
        </p:txBody>
      </p:sp>
      <p:sp>
        <p:nvSpPr>
          <p:cNvPr id="80"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4" y="6505277"/>
            <a:ext cx="253602" cy="249233"/>
          </a:xfrm>
          <a:prstGeom prst="rect">
            <a:avLst/>
          </a:prstGeom>
          <a:ln w="12700">
            <a:miter lim="400000"/>
          </a:ln>
        </p:spPr>
        <p:txBody>
          <a:bodyPr wrap="none" lIns="35716" tIns="35716" rIns="35716" bIns="35716">
            <a:spAutoFit/>
          </a:bodyPr>
          <a:lstStyle>
            <a:lvl1pPr algn="ctr" defTabSz="410763">
              <a:spcBef>
                <a:spcPts val="0"/>
              </a:spcBef>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youtube.com/watch?v=goks2xcpH0o" TargetMode="Externa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299/" TargetMode="External"/><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About the Course"/>
          <p:cNvSpPr txBox="1"/>
          <p:nvPr>
            <p:ph type="title" idx="4294967295"/>
          </p:nvPr>
        </p:nvSpPr>
        <p:spPr>
          <a:xfrm>
            <a:off x="112563" y="-3"/>
            <a:ext cx="8890001" cy="1143001"/>
          </a:xfrm>
          <a:prstGeom prst="rect">
            <a:avLst/>
          </a:prstGeom>
        </p:spPr>
        <p:txBody>
          <a:bodyPr lIns="45718" tIns="45718" rIns="45718" bIns="45718"/>
          <a:lstStyle>
            <a:lvl1pPr defTabSz="182879">
              <a:defRPr sz="2700"/>
            </a:lvl1pPr>
          </a:lstStyle>
          <a:p>
            <a:pPr/>
            <a:r>
              <a:t>Zoom Q&amp;A Session: Module: As Class Begins…: On How to Accomplish Online Economics Education</a:t>
            </a:r>
          </a:p>
        </p:txBody>
      </p:sp>
      <p:sp>
        <p:nvSpPr>
          <p:cNvPr id="127" name="The long 20th century will in all likelihood be seen in the future as the watershed in human experience:…"/>
          <p:cNvSpPr txBox="1"/>
          <p:nvPr>
            <p:ph type="body" idx="4294967295"/>
          </p:nvPr>
        </p:nvSpPr>
        <p:spPr>
          <a:xfrm>
            <a:off x="112562" y="1142996"/>
            <a:ext cx="6134103" cy="5397503"/>
          </a:xfrm>
          <a:prstGeom prst="rect">
            <a:avLst/>
          </a:prstGeom>
        </p:spPr>
        <p:txBody>
          <a:bodyPr lIns="45718" tIns="45718" rIns="45718" bIns="45718" anchor="t"/>
          <a:lstStyle/>
          <a:p>
            <a:pPr marL="0" indent="0" defTabSz="221813">
              <a:spcBef>
                <a:spcPts val="800"/>
              </a:spcBef>
              <a:buSzTx/>
              <a:buNone/>
              <a:defRPr b="1" sz="1600">
                <a:latin typeface="+mn-lt"/>
                <a:ea typeface="+mn-ea"/>
                <a:cs typeface="+mn-cs"/>
                <a:sym typeface="Helvetica"/>
              </a:defRPr>
            </a:pPr>
            <a:r>
              <a:t>Time: Tu Aug 25 15:30 PDT. Zoom URL: TBA. </a:t>
            </a:r>
          </a:p>
          <a:p>
            <a:pPr marL="0" indent="0" defTabSz="221813">
              <a:spcBef>
                <a:spcPts val="800"/>
              </a:spcBef>
              <a:buSzTx/>
              <a:buNone/>
              <a:defRPr b="1" sz="1200">
                <a:latin typeface="Times New Roman"/>
                <a:ea typeface="Times New Roman"/>
                <a:cs typeface="Times New Roman"/>
                <a:sym typeface="Times New Roman"/>
              </a:defRPr>
            </a:pPr>
            <a:r>
              <a:t>Questions:</a:t>
            </a:r>
          </a:p>
          <a:p>
            <a:pPr marL="173253" indent="-173253" defTabSz="221813">
              <a:spcBef>
                <a:spcPts val="800"/>
              </a:spcBef>
              <a:buSzPct val="100000"/>
              <a:buAutoNum type="arabicPeriod" startAt="1"/>
              <a:defRPr sz="1200">
                <a:latin typeface="Times New Roman"/>
                <a:ea typeface="Times New Roman"/>
                <a:cs typeface="Times New Roman"/>
                <a:sym typeface="Times New Roman"/>
              </a:defRPr>
            </a:pPr>
            <a:r>
              <a:t>What, at the end of the semester, will we wish we had done today in terms of structuring this course? (I want three suggestions.)</a:t>
            </a:r>
          </a:p>
          <a:p>
            <a:pPr marL="173253" indent="-173253" defTabSz="221813">
              <a:spcBef>
                <a:spcPts val="800"/>
              </a:spcBef>
              <a:buSzPct val="100000"/>
              <a:buAutoNum type="arabicPeriod" startAt="1"/>
              <a:defRPr sz="1200">
                <a:latin typeface="Times New Roman"/>
                <a:ea typeface="Times New Roman"/>
                <a:cs typeface="Times New Roman"/>
                <a:sym typeface="Times New Roman"/>
              </a:defRPr>
            </a:pPr>
            <a:r>
              <a:t>We know of Sokrates’s uneasiness about </a:t>
            </a:r>
            <a:r>
              <a:rPr i="1"/>
              <a:t>books</a:t>
            </a:r>
            <a:r>
              <a:t> as opposed to in-person teaching only because Plato wrote a… book; how did Plato write his book in an attempt to get around Sokrates’s objections to the idea of teaching via making people read books?</a:t>
            </a:r>
          </a:p>
          <a:p>
            <a:pPr marL="173253" indent="-173253" defTabSz="221813">
              <a:spcBef>
                <a:spcPts val="800"/>
              </a:spcBef>
              <a:buSzPct val="100000"/>
              <a:buAutoNum type="arabicPeriod" startAt="1"/>
              <a:defRPr sz="1200">
                <a:latin typeface="Times New Roman"/>
                <a:ea typeface="Times New Roman"/>
                <a:cs typeface="Times New Roman"/>
                <a:sym typeface="Times New Roman"/>
              </a:defRPr>
            </a:pPr>
            <a:r>
              <a:t>How does Andy Matuschak hope to build websites—and author books—that will be easy to read well?</a:t>
            </a:r>
          </a:p>
          <a:p>
            <a:pPr lvl="1" marL="335680" indent="-129941" defTabSz="221813">
              <a:spcBef>
                <a:spcPts val="800"/>
              </a:spcBef>
              <a:buSzPct val="100000"/>
              <a:defRPr sz="1200">
                <a:latin typeface="Times New Roman"/>
                <a:ea typeface="Times New Roman"/>
                <a:cs typeface="Times New Roman"/>
                <a:sym typeface="Times New Roman"/>
              </a:defRPr>
            </a:pPr>
            <a:r>
              <a:t>Even by people who are not (or not yet) good active readers</a:t>
            </a:r>
          </a:p>
          <a:p>
            <a:pPr lvl="1" marL="335680" indent="-129941" defTabSz="221813">
              <a:spcBef>
                <a:spcPts val="800"/>
              </a:spcBef>
              <a:buSzPct val="100000"/>
              <a:defRPr sz="1200">
                <a:latin typeface="Times New Roman"/>
                <a:ea typeface="Times New Roman"/>
                <a:cs typeface="Times New Roman"/>
                <a:sym typeface="Times New Roman"/>
              </a:defRPr>
            </a:pPr>
            <a:r>
              <a:t>How are we to train you to become good active readers?</a:t>
            </a:r>
          </a:p>
          <a:p>
            <a:pPr marL="173253" indent="-173253" defTabSz="221813">
              <a:spcBef>
                <a:spcPts val="800"/>
              </a:spcBef>
              <a:buSzPct val="100000"/>
              <a:buAutoNum type="arabicPeriod" startAt="1"/>
              <a:defRPr sz="1200">
                <a:latin typeface="Times New Roman"/>
                <a:ea typeface="Times New Roman"/>
                <a:cs typeface="Times New Roman"/>
                <a:sym typeface="Times New Roman"/>
              </a:defRPr>
            </a:pPr>
            <a:r>
              <a:t>What does Partha Dasgupta think “thinking like an economist” is?</a:t>
            </a:r>
          </a:p>
          <a:p>
            <a:pPr marL="173253" indent="-173253" defTabSz="221813">
              <a:spcBef>
                <a:spcPts val="800"/>
              </a:spcBef>
              <a:buSzPct val="100000"/>
              <a:buAutoNum type="arabicPeriod" startAt="1"/>
              <a:defRPr sz="1200">
                <a:latin typeface="Times New Roman"/>
                <a:ea typeface="Times New Roman"/>
                <a:cs typeface="Times New Roman"/>
                <a:sym typeface="Times New Roman"/>
              </a:defRPr>
            </a:pPr>
            <a:r>
              <a:t>How is it different from what you were taught in Econ 1? How is it the same?</a:t>
            </a:r>
          </a:p>
          <a:p>
            <a:pPr marL="173253" indent="-173253" defTabSz="221813">
              <a:spcBef>
                <a:spcPts val="800"/>
              </a:spcBef>
              <a:buSzPct val="100000"/>
              <a:buAutoNum type="arabicPeriod" startAt="1"/>
              <a:defRPr sz="1200">
                <a:latin typeface="Times New Roman"/>
                <a:ea typeface="Times New Roman"/>
                <a:cs typeface="Times New Roman"/>
                <a:sym typeface="Times New Roman"/>
              </a:defRPr>
            </a:pPr>
            <a:r>
              <a:t>Is his </a:t>
            </a:r>
            <a:r>
              <a:rPr i="1"/>
              <a:t>Economics: A Very Short Introduction</a:t>
            </a:r>
            <a:r>
              <a:t> properly titled? Should it instead have been called: </a:t>
            </a:r>
            <a:r>
              <a:rPr i="1"/>
              <a:t>The Economy:</a:t>
            </a:r>
            <a:r>
              <a:t> </a:t>
            </a:r>
            <a:r>
              <a:rPr i="1"/>
              <a:t>A Very Short Introduction</a:t>
            </a:r>
            <a:r>
              <a:t>?</a:t>
            </a:r>
          </a:p>
          <a:p>
            <a:pPr marL="173253" indent="-173253" defTabSz="221813">
              <a:spcBef>
                <a:spcPts val="800"/>
              </a:spcBef>
              <a:buSzPct val="100000"/>
              <a:buAutoNum type="arabicPeriod" startAt="1"/>
              <a:defRPr sz="1200">
                <a:latin typeface="Times New Roman"/>
                <a:ea typeface="Times New Roman"/>
                <a:cs typeface="Times New Roman"/>
                <a:sym typeface="Times New Roman"/>
              </a:defRPr>
            </a:pPr>
            <a:r>
              <a:t>In the way of assignments for this course, what else should we be asking people to do, in addition to weekly participation in the threaded discussions, weekly problem sets, &amp; a final paper?</a:t>
            </a:r>
          </a:p>
          <a:p>
            <a:pPr marL="173253" indent="-173253" defTabSz="221813">
              <a:spcBef>
                <a:spcPts val="800"/>
              </a:spcBef>
              <a:buSzPct val="100000"/>
              <a:buAutoNum type="arabicPeriod" startAt="1"/>
              <a:defRPr sz="1200">
                <a:latin typeface="Times New Roman"/>
                <a:ea typeface="Times New Roman"/>
                <a:cs typeface="Times New Roman"/>
                <a:sym typeface="Times New Roman"/>
              </a:defRPr>
            </a:pPr>
            <a:r>
              <a:t>Where in the staggered module flow process we instructors have set up are things likely to go wrong?</a:t>
            </a:r>
          </a:p>
        </p:txBody>
      </p:sp>
      <p:sp>
        <p:nvSpPr>
          <p:cNvPr id="128" name="80 min zoom q&amp;a session (starts 15:30 PDT Berkeley time—i.e.  15:40)"/>
          <p:cNvSpPr txBox="1"/>
          <p:nvPr/>
        </p:nvSpPr>
        <p:spPr>
          <a:xfrm>
            <a:off x="2215376" y="6540496"/>
            <a:ext cx="6928624"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80 min zoom q&amp;a session (starts 15:30 PDT Berkeley time—i.e.  15:40)</a:t>
            </a:r>
          </a:p>
        </p:txBody>
      </p:sp>
      <p:sp>
        <p:nvSpPr>
          <p:cNvPr id="129" name="The long 20th century will in all likelihood be seen in the future as the watershed in human experience:…"/>
          <p:cNvSpPr txBox="1"/>
          <p:nvPr/>
        </p:nvSpPr>
        <p:spPr>
          <a:xfrm>
            <a:off x="6246662" y="2955862"/>
            <a:ext cx="2755902" cy="7851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01274">
              <a:spcBef>
                <a:spcPts val="700"/>
              </a:spcBef>
              <a:defRPr sz="1100">
                <a:uFillTx/>
                <a:latin typeface="Times New Roman"/>
                <a:ea typeface="Times New Roman"/>
                <a:cs typeface="Times New Roman"/>
                <a:sym typeface="Times New Roman"/>
              </a:defRPr>
            </a:pPr>
            <a:r>
              <a:t>Music for Entering Cyberspace: "DIGITAL CHILDREN" by @Krale &lt;</a:t>
            </a:r>
            <a:r>
              <a:rPr u="sng">
                <a:solidFill>
                  <a:srgbClr val="0000FF"/>
                </a:solidFill>
                <a:uFill>
                  <a:solidFill>
                    <a:srgbClr val="0000FF"/>
                  </a:solidFill>
                </a:uFill>
                <a:hlinkClick r:id="rId2" invalidUrl="" action="" tgtFrame="" tooltip="" history="1" highlightClick="0" endSnd="0"/>
              </a:rPr>
              <a:t>https://www.youtube.com/watch?v=goks2xcpH0o</a:t>
            </a:r>
            <a:r>
              <a:t>&gt;</a:t>
            </a:r>
          </a:p>
        </p:txBody>
      </p:sp>
      <p:pic>
        <p:nvPicPr>
          <p:cNvPr id="130" name="Image" descr="Image"/>
          <p:cNvPicPr>
            <a:picLocks noChangeAspect="1"/>
          </p:cNvPicPr>
          <p:nvPr/>
        </p:nvPicPr>
        <p:blipFill>
          <a:blip r:embed="rId3">
            <a:extLst/>
          </a:blip>
          <a:stretch>
            <a:fillRect/>
          </a:stretch>
        </p:blipFill>
        <p:spPr>
          <a:xfrm>
            <a:off x="6246662" y="1142996"/>
            <a:ext cx="2755902" cy="1812869"/>
          </a:xfrm>
          <a:prstGeom prst="rect">
            <a:avLst/>
          </a:prstGeom>
          <a:ln w="12700">
            <a:miter lim="400000"/>
          </a:ln>
        </p:spPr>
      </p:pic>
      <p:pic>
        <p:nvPicPr>
          <p:cNvPr id="131" name="Image" descr="Image"/>
          <p:cNvPicPr>
            <a:picLocks noChangeAspect="1"/>
          </p:cNvPicPr>
          <p:nvPr/>
        </p:nvPicPr>
        <p:blipFill>
          <a:blip r:embed="rId4">
            <a:extLst/>
          </a:blip>
          <a:srcRect l="0" t="0" r="29042" b="0"/>
          <a:stretch>
            <a:fillRect/>
          </a:stretch>
        </p:blipFill>
        <p:spPr>
          <a:xfrm>
            <a:off x="6246662" y="3741034"/>
            <a:ext cx="2772206" cy="279946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About the Course"/>
          <p:cNvSpPr txBox="1"/>
          <p:nvPr>
            <p:ph type="title" idx="4294967295"/>
          </p:nvPr>
        </p:nvSpPr>
        <p:spPr>
          <a:xfrm>
            <a:off x="112563" y="-3"/>
            <a:ext cx="8890001" cy="1143001"/>
          </a:xfrm>
          <a:prstGeom prst="rect">
            <a:avLst/>
          </a:prstGeom>
        </p:spPr>
        <p:txBody>
          <a:bodyPr lIns="45718" tIns="45718" rIns="45718" bIns="45718"/>
          <a:lstStyle>
            <a:lvl1pPr defTabSz="352042">
              <a:defRPr sz="6100"/>
            </a:lvl1pPr>
          </a:lstStyle>
          <a:p>
            <a:pPr/>
            <a:r>
              <a:t>Do Jupyter Notebook…</a:t>
            </a:r>
          </a:p>
        </p:txBody>
      </p:sp>
      <p:sp>
        <p:nvSpPr>
          <p:cNvPr id="134" name="The long 20th century will in all likelihood be seen in the future as the watershed in human experience:…"/>
          <p:cNvSpPr txBox="1"/>
          <p:nvPr>
            <p:ph type="body" idx="4294967295"/>
          </p:nvPr>
        </p:nvSpPr>
        <p:spPr>
          <a:xfrm>
            <a:off x="112562" y="1142996"/>
            <a:ext cx="5402889" cy="5397503"/>
          </a:xfrm>
          <a:prstGeom prst="rect">
            <a:avLst/>
          </a:prstGeom>
        </p:spPr>
        <p:txBody>
          <a:bodyPr lIns="45718" tIns="45718" rIns="45718" bIns="45718" anchor="t"/>
          <a:lstStyle/>
          <a:p>
            <a:pPr marL="0" indent="0" defTabSz="410763">
              <a:spcBef>
                <a:spcPts val="1600"/>
              </a:spcBef>
              <a:buSzTx/>
              <a:buNone/>
              <a:defRPr>
                <a:latin typeface="Times New Roman"/>
                <a:ea typeface="Times New Roman"/>
                <a:cs typeface="Times New Roman"/>
                <a:sym typeface="Times New Roman"/>
              </a:defRPr>
            </a:pPr>
            <a:r>
              <a:t>Unwritten…</a:t>
            </a:r>
          </a:p>
          <a:p>
            <a:pPr marL="0" indent="0" defTabSz="410763">
              <a:spcBef>
                <a:spcPts val="1600"/>
              </a:spcBef>
              <a:buSzTx/>
              <a:buNone/>
              <a:defRPr>
                <a:latin typeface="Times New Roman"/>
                <a:ea typeface="Times New Roman"/>
                <a:cs typeface="Times New Roman"/>
                <a:sym typeface="Times New Roman"/>
              </a:defRPr>
            </a:pPr>
          </a:p>
          <a:p>
            <a:pPr marL="0" indent="0" defTabSz="410763">
              <a:spcBef>
                <a:spcPts val="1600"/>
              </a:spcBef>
              <a:buSzTx/>
              <a:buNone/>
              <a:defRPr>
                <a:latin typeface="Times New Roman"/>
                <a:ea typeface="Times New Roman"/>
                <a:cs typeface="Times New Roman"/>
                <a:sym typeface="Times New Roman"/>
              </a:defRPr>
            </a:pPr>
          </a:p>
          <a:p>
            <a:pPr marL="0" indent="0" defTabSz="410763">
              <a:spcBef>
                <a:spcPts val="1600"/>
              </a:spcBef>
              <a:buSzTx/>
              <a:buNone/>
              <a:defRPr>
                <a:latin typeface="Times New Roman"/>
                <a:ea typeface="Times New Roman"/>
                <a:cs typeface="Times New Roman"/>
                <a:sym typeface="Times New Roman"/>
              </a:defRPr>
            </a:pPr>
          </a:p>
          <a:p>
            <a:pPr marL="0" indent="0" defTabSz="410763">
              <a:spcBef>
                <a:spcPts val="1600"/>
              </a:spcBef>
              <a:buSzTx/>
              <a:buNone/>
              <a:defRPr b="1">
                <a:latin typeface="Times New Roman"/>
                <a:ea typeface="Times New Roman"/>
                <a:cs typeface="Times New Roman"/>
                <a:sym typeface="Times New Roman"/>
              </a:defRPr>
            </a:pPr>
            <a:r>
              <a:t>JUPYTER NOTEBOOK URL: TBA</a:t>
            </a:r>
          </a:p>
        </p:txBody>
      </p:sp>
      <p:sp>
        <p:nvSpPr>
          <p:cNvPr id="135" name="UNFINISHED: NOTEBOOK UNWRITTEN"/>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UNFINISHED: NOTEBOOK UNWRITTEN</a:t>
            </a:r>
          </a:p>
        </p:txBody>
      </p:sp>
      <p:pic>
        <p:nvPicPr>
          <p:cNvPr id="136" name="Image" descr="Image"/>
          <p:cNvPicPr>
            <a:picLocks noChangeAspect="1"/>
          </p:cNvPicPr>
          <p:nvPr/>
        </p:nvPicPr>
        <p:blipFill>
          <a:blip r:embed="rId3">
            <a:extLst/>
          </a:blip>
          <a:stretch>
            <a:fillRect/>
          </a:stretch>
        </p:blipFill>
        <p:spPr>
          <a:xfrm>
            <a:off x="5599346" y="1142996"/>
            <a:ext cx="3403219" cy="539750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About the Course"/>
          <p:cNvSpPr txBox="1"/>
          <p:nvPr>
            <p:ph type="title" idx="4294967295"/>
          </p:nvPr>
        </p:nvSpPr>
        <p:spPr>
          <a:xfrm>
            <a:off x="112563" y="-3"/>
            <a:ext cx="8890001" cy="1143001"/>
          </a:xfrm>
          <a:prstGeom prst="rect">
            <a:avLst/>
          </a:prstGeom>
        </p:spPr>
        <p:txBody>
          <a:bodyPr lIns="45718" tIns="45718" rIns="45718" bIns="45718"/>
          <a:lstStyle>
            <a:lvl1pPr defTabSz="219454">
              <a:defRPr sz="3800"/>
            </a:lvl1pPr>
          </a:lstStyle>
          <a:p>
            <a:pPr/>
            <a:r>
              <a:t>Discuss: As Class Begins… Module…</a:t>
            </a:r>
          </a:p>
        </p:txBody>
      </p:sp>
      <p:sp>
        <p:nvSpPr>
          <p:cNvPr id="141" name="The long 20th century will in all likelihood be seen in the future as the watershed in human experience:…"/>
          <p:cNvSpPr txBox="1"/>
          <p:nvPr>
            <p:ph type="body" idx="4294967295"/>
          </p:nvPr>
        </p:nvSpPr>
        <p:spPr>
          <a:xfrm>
            <a:off x="112563" y="1142996"/>
            <a:ext cx="5811126" cy="5397503"/>
          </a:xfrm>
          <a:prstGeom prst="rect">
            <a:avLst/>
          </a:prstGeom>
        </p:spPr>
        <p:txBody>
          <a:bodyPr lIns="45718" tIns="45718" rIns="45718" bIns="45718" anchor="t"/>
          <a:lstStyle/>
          <a:p>
            <a:pPr marL="0" indent="0" defTabSz="279319">
              <a:spcBef>
                <a:spcPts val="1000"/>
              </a:spcBef>
              <a:buSzTx/>
              <a:buNone/>
              <a:defRPr sz="1600">
                <a:latin typeface="Times New Roman"/>
                <a:ea typeface="Times New Roman"/>
                <a:cs typeface="Times New Roman"/>
                <a:sym typeface="Times New Roman"/>
              </a:defRPr>
            </a:pPr>
            <a:r>
              <a:t>Let me start this discussion off by asking three questions:</a:t>
            </a:r>
          </a:p>
          <a:p>
            <a:pPr marL="218172" indent="-218172" defTabSz="279319">
              <a:spcBef>
                <a:spcPts val="1000"/>
              </a:spcBef>
              <a:buSzPct val="100000"/>
              <a:buAutoNum type="arabicPeriod" startAt="1"/>
              <a:defRPr sz="1600">
                <a:latin typeface="Times New Roman"/>
                <a:ea typeface="Times New Roman"/>
                <a:cs typeface="Times New Roman"/>
                <a:sym typeface="Times New Roman"/>
              </a:defRPr>
            </a:pPr>
            <a:r>
              <a:t>Did the “Introduction to Jupyter Notebooks” assignment “work” for you?</a:t>
            </a:r>
          </a:p>
          <a:p>
            <a:pPr marL="218172" indent="-218172" defTabSz="279319">
              <a:spcBef>
                <a:spcPts val="1000"/>
              </a:spcBef>
              <a:buSzPct val="100000"/>
              <a:buAutoNum type="arabicPeriod" startAt="1"/>
              <a:defRPr sz="1600">
                <a:latin typeface="Times New Roman"/>
                <a:ea typeface="Times New Roman"/>
                <a:cs typeface="Times New Roman"/>
                <a:sym typeface="Times New Roman"/>
              </a:defRPr>
            </a:pPr>
            <a:r>
              <a:t>What are our chances of making this course a fully worthwhile educational experience for you? What is the most essential thing to make sure we accomplish?</a:t>
            </a:r>
          </a:p>
          <a:p>
            <a:pPr marL="218172" indent="-218172" defTabSz="279319">
              <a:spcBef>
                <a:spcPts val="1000"/>
              </a:spcBef>
              <a:buSzPct val="100000"/>
              <a:buAutoNum type="arabicPeriod" startAt="1"/>
              <a:defRPr sz="1600">
                <a:latin typeface="Times New Roman"/>
                <a:ea typeface="Times New Roman"/>
                <a:cs typeface="Times New Roman"/>
                <a:sym typeface="Times New Roman"/>
              </a:defRPr>
            </a:pPr>
            <a:r>
              <a:t>What important pieces of history is this economics-centered course likely to overlook? How is that going to make this course less worthwhile than an ideal course would be?</a:t>
            </a:r>
          </a:p>
          <a:p>
            <a:pPr marL="0" indent="0" defTabSz="279319">
              <a:spcBef>
                <a:spcPts val="1000"/>
              </a:spcBef>
              <a:buSzTx/>
              <a:buNone/>
              <a:defRPr sz="1600">
                <a:latin typeface="Times New Roman"/>
                <a:ea typeface="Times New Roman"/>
                <a:cs typeface="Times New Roman"/>
                <a:sym typeface="Times New Roman"/>
              </a:defRPr>
            </a:pPr>
          </a:p>
          <a:p>
            <a:pPr marL="0" indent="0" defTabSz="279319">
              <a:spcBef>
                <a:spcPts val="1000"/>
              </a:spcBef>
              <a:buSzTx/>
              <a:buNone/>
              <a:defRPr sz="1600">
                <a:latin typeface="Times New Roman"/>
                <a:ea typeface="Times New Roman"/>
                <a:cs typeface="Times New Roman"/>
                <a:sym typeface="Times New Roman"/>
              </a:defRPr>
            </a:pPr>
            <a:r>
              <a:t>As before, for full credit for this discussion, provide at least two substantive contributions to the discussion, of which at most one should be a direct response to one of my questions. We want you to talk to &amp; react to one another here…</a:t>
            </a:r>
          </a:p>
          <a:p>
            <a:pPr marL="0" indent="0" defTabSz="279319">
              <a:spcBef>
                <a:spcPts val="1000"/>
              </a:spcBef>
              <a:buSzTx/>
              <a:buNone/>
              <a:defRPr sz="1600">
                <a:latin typeface="Times New Roman"/>
                <a:ea typeface="Times New Roman"/>
                <a:cs typeface="Times New Roman"/>
                <a:sym typeface="Times New Roman"/>
              </a:defRPr>
            </a:pPr>
          </a:p>
          <a:p>
            <a:pPr marL="0" indent="0" defTabSz="279319">
              <a:spcBef>
                <a:spcPts val="1000"/>
              </a:spcBef>
              <a:buSzTx/>
              <a:buNone/>
              <a:defRPr b="1" sz="1600">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https://bcourses.berkeley.edu/courses/1493152/discussion_topics/5774299/&gt;</a:t>
            </a:r>
          </a:p>
        </p:txBody>
      </p:sp>
      <p:pic>
        <p:nvPicPr>
          <p:cNvPr id="142" name="Image" descr="Image"/>
          <p:cNvPicPr>
            <a:picLocks noChangeAspect="1"/>
          </p:cNvPicPr>
          <p:nvPr/>
        </p:nvPicPr>
        <p:blipFill>
          <a:blip r:embed="rId3">
            <a:extLst/>
          </a:blip>
          <a:srcRect l="0" t="0" r="0" b="7909"/>
          <a:stretch>
            <a:fillRect/>
          </a:stretch>
        </p:blipFill>
        <p:spPr>
          <a:xfrm>
            <a:off x="5923688" y="1142996"/>
            <a:ext cx="3058556" cy="5397583"/>
          </a:xfrm>
          <a:prstGeom prst="rect">
            <a:avLst/>
          </a:prstGeom>
          <a:ln w="12700">
            <a:miter lim="400000"/>
          </a:ln>
        </p:spPr>
      </p:pic>
      <p:sp>
        <p:nvSpPr>
          <p:cNvPr id="143" name="130 words"/>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130 words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About the Course"/>
          <p:cNvSpPr txBox="1"/>
          <p:nvPr>
            <p:ph type="title" idx="4294967295"/>
          </p:nvPr>
        </p:nvSpPr>
        <p:spPr>
          <a:xfrm>
            <a:off x="112563" y="-3"/>
            <a:ext cx="8890001" cy="1143001"/>
          </a:xfrm>
          <a:prstGeom prst="rect">
            <a:avLst/>
          </a:prstGeom>
        </p:spPr>
        <p:txBody>
          <a:bodyPr lIns="45718" tIns="45718" rIns="45718" bIns="45718"/>
          <a:lstStyle>
            <a:lvl1pPr defTabSz="196595">
              <a:defRPr sz="3400"/>
            </a:lvl1pPr>
          </a:lstStyle>
          <a:p>
            <a:pPr/>
            <a:r>
              <a:t>Learning Goals for: Module 0. As Class Begins…</a:t>
            </a:r>
          </a:p>
        </p:txBody>
      </p:sp>
      <p:sp>
        <p:nvSpPr>
          <p:cNvPr id="146" name="The long 20th century will in all likelihood be seen in the future as the watershed in human experience:…"/>
          <p:cNvSpPr txBox="1"/>
          <p:nvPr>
            <p:ph type="body" idx="4294967295"/>
          </p:nvPr>
        </p:nvSpPr>
        <p:spPr>
          <a:xfrm>
            <a:off x="112562" y="1142996"/>
            <a:ext cx="5715003" cy="5397503"/>
          </a:xfrm>
          <a:prstGeom prst="rect">
            <a:avLst/>
          </a:prstGeom>
        </p:spPr>
        <p:txBody>
          <a:bodyPr lIns="45718" tIns="45718" rIns="45718" bIns="45718" anchor="t"/>
          <a:lstStyle/>
          <a:p>
            <a:pPr marL="0" indent="0" defTabSz="242315">
              <a:spcBef>
                <a:spcPts val="300"/>
              </a:spcBef>
              <a:buSzTx/>
              <a:buNone/>
              <a:defRPr b="1" sz="1500">
                <a:uFill>
                  <a:solidFill>
                    <a:srgbClr val="000000"/>
                  </a:solidFill>
                </a:uFill>
                <a:latin typeface="+mn-lt"/>
                <a:ea typeface="+mn-ea"/>
                <a:cs typeface="+mn-cs"/>
                <a:sym typeface="Helvetica"/>
              </a:defRPr>
            </a:pPr>
            <a:r>
              <a:t>Six primary:</a:t>
            </a:r>
            <a:endParaRPr sz="1200">
              <a:latin typeface="Times New Roman"/>
              <a:ea typeface="Times New Roman"/>
              <a:cs typeface="Times New Roman"/>
              <a:sym typeface="Times New Roman"/>
            </a:endParaRPr>
          </a:p>
          <a:p>
            <a:pPr marL="170045" indent="-170045"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be able to outline how a typical week’s module of this course will work</a:t>
            </a:r>
          </a:p>
          <a:p>
            <a:pPr marL="170045" indent="-170045"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be able to outline why we have chosen this course structure in our attempt to provide a better-than-3</a:t>
            </a:r>
            <a:r>
              <a:rPr baseline="31999"/>
              <a:t>rd</a:t>
            </a:r>
            <a:r>
              <a:t>-class online education here</a:t>
            </a:r>
          </a:p>
          <a:p>
            <a:pPr marL="170045" indent="-170045"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critique, in an informed way, our structural choices</a:t>
            </a:r>
          </a:p>
          <a:p>
            <a:pPr marL="170045" indent="-170045"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be able to outline what “thinking like an economist” is good for</a:t>
            </a:r>
          </a:p>
          <a:p>
            <a:pPr marL="170045" indent="-170045"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be able to outline course requirements and resources</a:t>
            </a:r>
          </a:p>
          <a:p>
            <a:pPr marL="170045" indent="-170045"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be able to successfully complete a jupyter notebook problem set</a:t>
            </a:r>
          </a:p>
          <a:p>
            <a:pPr marL="0" indent="0" defTabSz="242315">
              <a:spcBef>
                <a:spcPts val="300"/>
              </a:spcBef>
              <a:buSzTx/>
              <a:buNone/>
              <a:defRPr b="1" sz="1500">
                <a:uFill>
                  <a:solidFill>
                    <a:srgbClr val="000000"/>
                  </a:solidFill>
                </a:uFill>
                <a:latin typeface="+mn-lt"/>
                <a:ea typeface="+mn-ea"/>
                <a:cs typeface="+mn-cs"/>
                <a:sym typeface="Helvetica"/>
              </a:defRPr>
            </a:pPr>
          </a:p>
          <a:p>
            <a:pPr marL="0" indent="0" defTabSz="242315">
              <a:spcBef>
                <a:spcPts val="300"/>
              </a:spcBef>
              <a:buSzTx/>
              <a:buNone/>
              <a:defRPr b="1" sz="1500">
                <a:uFill>
                  <a:solidFill>
                    <a:srgbClr val="000000"/>
                  </a:solidFill>
                </a:uFill>
                <a:latin typeface="+mn-lt"/>
                <a:ea typeface="+mn-ea"/>
                <a:cs typeface="+mn-cs"/>
                <a:sym typeface="Helvetica"/>
              </a:defRPr>
            </a:pPr>
            <a:r>
              <a:t>Six secondary:</a:t>
            </a:r>
            <a:endParaRPr sz="1200">
              <a:latin typeface="Times New Roman"/>
              <a:ea typeface="Times New Roman"/>
              <a:cs typeface="Times New Roman"/>
              <a:sym typeface="Times New Roman"/>
            </a:endParaRPr>
          </a:p>
          <a:p>
            <a:pPr marL="170045" indent="-170045"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explain to classmates why the instructors chose </a:t>
            </a:r>
            <a:r>
              <a:rPr b="1"/>
              <a:t>Andy Matuschak:</a:t>
            </a:r>
            <a:r>
              <a:t> </a:t>
            </a:r>
            <a:r>
              <a:rPr i="1"/>
              <a:t>Why Books Don’t Work</a:t>
            </a:r>
            <a:r>
              <a:t> as the first required reading for this course.</a:t>
            </a:r>
          </a:p>
          <a:p>
            <a:pPr marL="170045" indent="-170045"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be able to suggest an alternative first reading that, in their informed opinion, might have been a better choice given the aims of this course and this module</a:t>
            </a:r>
          </a:p>
          <a:p>
            <a:pPr marL="170045" indent="-170045"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explain to classmates why the instructors chose </a:t>
            </a:r>
            <a:r>
              <a:rPr b="1"/>
              <a:t>Partha Dasgupta:</a:t>
            </a:r>
            <a:r>
              <a:t> </a:t>
            </a:r>
            <a:r>
              <a:rPr i="1"/>
              <a:t>Economics: A Very Short Introduction</a:t>
            </a:r>
            <a:r>
              <a:t> as the second required reading for this course.</a:t>
            </a:r>
          </a:p>
          <a:p>
            <a:pPr marL="170045" indent="-170045"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be able to suggest an alternative second reading that, in their informed opinion, might have been a better choice given the aims of this course and this module</a:t>
            </a:r>
          </a:p>
          <a:p>
            <a:pPr marL="170045" indent="-170045"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formulate a plan for how to get the most educational juice out of this—very odd—semester</a:t>
            </a:r>
          </a:p>
          <a:p>
            <a:pPr marL="170045" indent="-170045"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have communicated with the instructors with respect to potential obstacles—financial, technological, or otherwise—to fully participating in all the activities of this course</a:t>
            </a:r>
          </a:p>
        </p:txBody>
      </p:sp>
      <p:pic>
        <p:nvPicPr>
          <p:cNvPr id="147"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2" y="1142996"/>
            <a:ext cx="3175002" cy="3175001"/>
          </a:xfrm>
          <a:prstGeom prst="rect">
            <a:avLst/>
          </a:prstGeom>
          <a:ln w="12700">
            <a:miter lim="400000"/>
          </a:ln>
        </p:spPr>
      </p:pic>
      <p:pic>
        <p:nvPicPr>
          <p:cNvPr id="148"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2" y="4298672"/>
            <a:ext cx="3175002" cy="2241828"/>
          </a:xfrm>
          <a:prstGeom prst="rect">
            <a:avLst/>
          </a:prstGeom>
          <a:ln w="12700">
            <a:miter lim="400000"/>
          </a:ln>
        </p:spPr>
      </p:pic>
      <p:sp>
        <p:nvSpPr>
          <p:cNvPr id="149" name="Link"/>
          <p:cNvSpPr txBox="1"/>
          <p:nvPr/>
        </p:nvSpPr>
        <p:spPr>
          <a:xfrm>
            <a:off x="5827562" y="4029435"/>
            <a:ext cx="417421"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
                <a:solidFill>
                  <a:srgbClr val="00BFFF"/>
                </a:solidFill>
                <a:latin typeface="+mn-lt"/>
                <a:ea typeface="+mn-ea"/>
                <a:cs typeface="+mn-cs"/>
                <a:sym typeface="Helvetica"/>
              </a:defRPr>
            </a:lvl1pPr>
          </a:lstStyle>
          <a:p>
            <a:pPr/>
            <a:r>
              <a:t>Link</a:t>
            </a:r>
          </a:p>
        </p:txBody>
      </p:sp>
      <p:sp>
        <p:nvSpPr>
          <p:cNvPr id="150" name="Link"/>
          <p:cNvSpPr txBox="1"/>
          <p:nvPr/>
        </p:nvSpPr>
        <p:spPr>
          <a:xfrm>
            <a:off x="5827562" y="6271261"/>
            <a:ext cx="417421"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
                <a:solidFill>
                  <a:srgbClr val="00BFFF"/>
                </a:solidFill>
                <a:latin typeface="+mn-lt"/>
                <a:ea typeface="+mn-ea"/>
                <a:cs typeface="+mn-cs"/>
                <a:sym typeface="Helvetica"/>
              </a:defRPr>
            </a:lvl1pPr>
          </a:lstStyle>
          <a:p>
            <a:pPr/>
            <a:r>
              <a:t>Link</a:t>
            </a:r>
          </a:p>
        </p:txBody>
      </p:sp>
      <p:sp>
        <p:nvSpPr>
          <p:cNvPr id="151" name="240 words"/>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240 words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Catch Our Breath…"/>
          <p:cNvSpPr txBox="1"/>
          <p:nvPr>
            <p:ph type="title"/>
          </p:nvPr>
        </p:nvSpPr>
        <p:spPr>
          <a:xfrm>
            <a:off x="127482" y="0"/>
            <a:ext cx="8890001" cy="1143001"/>
          </a:xfrm>
          <a:prstGeom prst="rect">
            <a:avLst/>
          </a:prstGeom>
        </p:spPr>
        <p:txBody>
          <a:bodyPr/>
          <a:lstStyle>
            <a:lvl1pPr defTabSz="406908">
              <a:defRPr sz="7100"/>
            </a:lvl1pPr>
          </a:lstStyle>
          <a:p>
            <a:pPr/>
            <a:r>
              <a:t>Catch Our Breath…</a:t>
            </a:r>
          </a:p>
        </p:txBody>
      </p:sp>
      <p:sp>
        <p:nvSpPr>
          <p:cNvPr id="154" name="Ask a couple of questions?…"/>
          <p:cNvSpPr txBox="1"/>
          <p:nvPr>
            <p:ph type="body" sz="half" idx="1"/>
          </p:nvPr>
        </p:nvSpPr>
        <p:spPr>
          <a:xfrm>
            <a:off x="127481" y="1143000"/>
            <a:ext cx="4445003" cy="5397500"/>
          </a:xfrm>
          <a:prstGeom prst="rect">
            <a:avLst/>
          </a:prstGeom>
        </p:spPr>
        <p:txBody>
          <a:bodyPr anchor="t"/>
          <a:lstStyle/>
          <a:p>
            <a:pPr>
              <a:spcBef>
                <a:spcPts val="1600"/>
              </a:spcBef>
              <a:defRPr>
                <a:latin typeface="Times New Roman"/>
                <a:ea typeface="Times New Roman"/>
                <a:cs typeface="Times New Roman"/>
                <a:sym typeface="Times New Roman"/>
              </a:defRPr>
            </a:pPr>
            <a:r>
              <a:t>Ask a couple of questions? </a:t>
            </a:r>
          </a:p>
          <a:p>
            <a:pPr>
              <a:spcBef>
                <a:spcPts val="1600"/>
              </a:spcBef>
              <a:defRPr>
                <a:latin typeface="Times New Roman"/>
                <a:ea typeface="Times New Roman"/>
                <a:cs typeface="Times New Roman"/>
                <a:sym typeface="Times New Roman"/>
              </a:defRPr>
            </a:pPr>
            <a:r>
              <a:t>Make a couple of comments?</a:t>
            </a:r>
          </a:p>
          <a:p>
            <a:pPr>
              <a:spcBef>
                <a:spcPts val="1600"/>
              </a:spcBef>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155" name="Image" descr="Image"/>
          <p:cNvPicPr>
            <a:picLocks noChangeAspect="1"/>
          </p:cNvPicPr>
          <p:nvPr/>
        </p:nvPicPr>
        <p:blipFill>
          <a:blip r:embed="rId2">
            <a:extLst/>
          </a:blip>
          <a:stretch>
            <a:fillRect/>
          </a:stretch>
        </p:blipFill>
        <p:spPr>
          <a:xfrm>
            <a:off x="4572482" y="1143000"/>
            <a:ext cx="4445002" cy="444499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